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ru-RU"/>
    </a:defPPr>
    <a:lvl1pPr marL="0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7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9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33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15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00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82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66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00FF"/>
    <a:srgbClr val="1D37A7"/>
    <a:srgbClr val="0000B0"/>
    <a:srgbClr val="860000"/>
    <a:srgbClr val="8E0000"/>
    <a:srgbClr val="0000CC"/>
    <a:srgbClr val="006BB4"/>
    <a:srgbClr val="396FC7"/>
    <a:srgbClr val="008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720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1" y="330200"/>
            <a:ext cx="6521955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7" y="7733502"/>
            <a:ext cx="6542535" cy="192339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311400"/>
            <a:ext cx="5829300" cy="2571267"/>
          </a:xfrm>
        </p:spPr>
        <p:txBody>
          <a:bodyPr anchor="b">
            <a:normAutofit/>
          </a:bodyPr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36446"/>
            <a:ext cx="4800600" cy="212795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C9C9-44CB-4F32-895C-1D2799E6C057}" type="datetimeFigureOut">
              <a:rPr lang="ru-RU" smtClean="0"/>
              <a:t>21.04.2025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0F87-0433-4C23-BB69-1E21E210D2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C9C9-44CB-4F32-895C-1D2799E6C057}" type="datetimeFigureOut">
              <a:rPr lang="ru-RU" smtClean="0"/>
              <a:t>21.04.2025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0F87-0433-4C23-BB69-1E21E210D2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1" y="330205"/>
            <a:ext cx="6521955" cy="2060449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C9C9-44CB-4F32-895C-1D2799E6C057}" type="datetimeFigureOut">
              <a:rPr lang="ru-RU" smtClean="0"/>
              <a:t>21.04.2025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0F87-0433-4C23-BB69-1E21E210D20C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7" y="1031611"/>
            <a:ext cx="6542535" cy="192339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91275"/>
            <a:ext cx="1543050" cy="648170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91268"/>
            <a:ext cx="4514850" cy="648170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C9C9-44CB-4F32-895C-1D2799E6C057}" type="datetimeFigureOut">
              <a:rPr lang="ru-RU" smtClean="0"/>
              <a:t>21.04.2025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0F87-0433-4C23-BB69-1E21E210D2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1" y="330201"/>
            <a:ext cx="6521955" cy="68417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88" y="6071858"/>
            <a:ext cx="2157323" cy="1031371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8" y="5886530"/>
            <a:ext cx="4158383" cy="122797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8" y="5904256"/>
            <a:ext cx="4100985" cy="111839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8" y="5884920"/>
            <a:ext cx="2481000" cy="941126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7" y="5862360"/>
            <a:ext cx="6542535" cy="1920929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2" y="3558477"/>
            <a:ext cx="5829300" cy="2201333"/>
          </a:xfrm>
        </p:spPr>
        <p:txBody>
          <a:bodyPr anchor="t">
            <a:normAutofit/>
          </a:bodyPr>
          <a:lstStyle>
            <a:lvl1pPr algn="ctr">
              <a:defRPr sz="45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32" y="2076316"/>
            <a:ext cx="4813298" cy="135749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1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C9C9-44CB-4F32-895C-1D2799E6C057}" type="datetimeFigureOut">
              <a:rPr lang="ru-RU" smtClean="0"/>
              <a:t>21.04.2025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0F87-0433-4C23-BB69-1E21E210D2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C9C9-44CB-4F32-895C-1D2799E6C057}" type="datetimeFigureOut">
              <a:rPr lang="ru-RU" smtClean="0"/>
              <a:t>21.04.2025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0F87-0433-4C23-BB69-1E21E210D2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503" y="3869945"/>
            <a:ext cx="2866643" cy="49794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70" y="3869945"/>
            <a:ext cx="2866643" cy="49794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503" y="3868388"/>
            <a:ext cx="2866643" cy="924101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182" indent="0">
              <a:buNone/>
              <a:defRPr sz="2000" b="1"/>
            </a:lvl2pPr>
            <a:lvl3pPr marL="914367" indent="0">
              <a:buNone/>
              <a:defRPr sz="1800" b="1"/>
            </a:lvl3pPr>
            <a:lvl4pPr marL="1371549" indent="0">
              <a:buNone/>
              <a:defRPr sz="1600" b="1"/>
            </a:lvl4pPr>
            <a:lvl5pPr marL="1828733" indent="0">
              <a:buNone/>
              <a:defRPr sz="1600" b="1"/>
            </a:lvl5pPr>
            <a:lvl6pPr marL="2285915" indent="0">
              <a:buNone/>
              <a:defRPr sz="1600" b="1"/>
            </a:lvl6pPr>
            <a:lvl7pPr marL="2743100" indent="0">
              <a:buNone/>
              <a:defRPr sz="1600" b="1"/>
            </a:lvl7pPr>
            <a:lvl8pPr marL="3200282" indent="0">
              <a:buNone/>
              <a:defRPr sz="1600" b="1"/>
            </a:lvl8pPr>
            <a:lvl9pPr marL="365746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9" y="4953002"/>
            <a:ext cx="2865038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8" y="3868388"/>
            <a:ext cx="2866643" cy="924101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182" indent="0">
              <a:buNone/>
              <a:defRPr sz="2000" b="1"/>
            </a:lvl2pPr>
            <a:lvl3pPr marL="914367" indent="0">
              <a:buNone/>
              <a:defRPr sz="1800" b="1"/>
            </a:lvl3pPr>
            <a:lvl4pPr marL="1371549" indent="0">
              <a:buNone/>
              <a:defRPr sz="1600" b="1"/>
            </a:lvl4pPr>
            <a:lvl5pPr marL="1828733" indent="0">
              <a:buNone/>
              <a:defRPr sz="1600" b="1"/>
            </a:lvl5pPr>
            <a:lvl6pPr marL="2285915" indent="0">
              <a:buNone/>
              <a:defRPr sz="1600" b="1"/>
            </a:lvl6pPr>
            <a:lvl7pPr marL="2743100" indent="0">
              <a:buNone/>
              <a:defRPr sz="1600" b="1"/>
            </a:lvl7pPr>
            <a:lvl8pPr marL="3200282" indent="0">
              <a:buNone/>
              <a:defRPr sz="1600" b="1"/>
            </a:lvl8pPr>
            <a:lvl9pPr marL="365746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80" y="4953002"/>
            <a:ext cx="2866643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C9C9-44CB-4F32-895C-1D2799E6C057}" type="datetimeFigureOut">
              <a:rPr lang="ru-RU" smtClean="0"/>
              <a:t>21.04.2025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0F87-0433-4C23-BB69-1E21E210D2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C9C9-44CB-4F32-895C-1D2799E6C057}" type="datetimeFigureOut">
              <a:rPr lang="ru-RU" smtClean="0"/>
              <a:t>21.04.2025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0F87-0433-4C23-BB69-1E21E210D2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1" y="330205"/>
            <a:ext cx="6521955" cy="2060449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7" y="1031609"/>
            <a:ext cx="6542535" cy="1920929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C9C9-44CB-4F32-895C-1D2799E6C057}" type="datetimeFigureOut">
              <a:rPr lang="ru-RU" smtClean="0"/>
              <a:t>21.04.2025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0F87-0433-4C23-BB69-1E21E210D2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1" y="330205"/>
            <a:ext cx="6521955" cy="2060449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C9C9-44CB-4F32-895C-1D2799E6C057}" type="datetimeFigureOut">
              <a:rPr lang="ru-RU" smtClean="0"/>
              <a:t>21.04.2025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0F87-0433-4C23-BB69-1E21E210D2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73134"/>
            <a:ext cx="2514600" cy="2751668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1"/>
              </a:spcAft>
              <a:buNone/>
              <a:defRPr sz="1800">
                <a:solidFill>
                  <a:schemeClr val="tx2"/>
                </a:solidFill>
              </a:defRPr>
            </a:lvl1pPr>
            <a:lvl2pPr marL="457182" indent="0">
              <a:buNone/>
              <a:defRPr sz="1200"/>
            </a:lvl2pPr>
            <a:lvl3pPr marL="914367" indent="0">
              <a:buNone/>
              <a:defRPr sz="1000"/>
            </a:lvl3pPr>
            <a:lvl4pPr marL="1371549" indent="0">
              <a:buNone/>
              <a:defRPr sz="800"/>
            </a:lvl4pPr>
            <a:lvl5pPr marL="1828733" indent="0">
              <a:buNone/>
              <a:defRPr sz="800"/>
            </a:lvl5pPr>
            <a:lvl6pPr marL="2285915" indent="0">
              <a:buNone/>
              <a:defRPr sz="800"/>
            </a:lvl6pPr>
            <a:lvl7pPr marL="2743100" indent="0">
              <a:buNone/>
              <a:defRPr sz="800"/>
            </a:lvl7pPr>
            <a:lvl8pPr marL="3200282" indent="0">
              <a:buNone/>
              <a:defRPr sz="800"/>
            </a:lvl8pPr>
            <a:lvl9pPr marL="3657466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7" y="1031611"/>
            <a:ext cx="6542535" cy="192339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302001"/>
            <a:ext cx="2514600" cy="1809496"/>
          </a:xfrm>
        </p:spPr>
        <p:txBody>
          <a:bodyPr anchor="b">
            <a:noAutofit/>
          </a:bodyPr>
          <a:lstStyle>
            <a:lvl1pPr algn="l">
              <a:defRPr sz="33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0" y="2641600"/>
            <a:ext cx="2928060" cy="5503333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1" y="330200"/>
            <a:ext cx="6521955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7" y="7733502"/>
            <a:ext cx="6542535" cy="192339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8" y="489187"/>
            <a:ext cx="2859488" cy="3509905"/>
          </a:xfrm>
        </p:spPr>
        <p:txBody>
          <a:bodyPr anchor="b">
            <a:normAutofit/>
          </a:bodyPr>
          <a:lstStyle>
            <a:lvl1pPr algn="l">
              <a:defRPr sz="29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5" y="4023554"/>
            <a:ext cx="2863853" cy="34976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182" indent="0">
              <a:buNone/>
              <a:defRPr sz="1200"/>
            </a:lvl2pPr>
            <a:lvl3pPr marL="914367" indent="0">
              <a:buNone/>
              <a:defRPr sz="1000"/>
            </a:lvl3pPr>
            <a:lvl4pPr marL="1371549" indent="0">
              <a:buNone/>
              <a:defRPr sz="800"/>
            </a:lvl4pPr>
            <a:lvl5pPr marL="1828733" indent="0">
              <a:buNone/>
              <a:defRPr sz="800"/>
            </a:lvl5pPr>
            <a:lvl6pPr marL="2285915" indent="0">
              <a:buNone/>
              <a:defRPr sz="800"/>
            </a:lvl6pPr>
            <a:lvl7pPr marL="2743100" indent="0">
              <a:buNone/>
              <a:defRPr sz="800"/>
            </a:lvl7pPr>
            <a:lvl8pPr marL="3200282" indent="0">
              <a:buNone/>
              <a:defRPr sz="800"/>
            </a:lvl8pPr>
            <a:lvl9pPr marL="3657466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C9C9-44CB-4F32-895C-1D2799E6C057}" type="datetimeFigureOut">
              <a:rPr lang="ru-RU" smtClean="0"/>
              <a:t>21.04.2025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0F87-0433-4C23-BB69-1E21E210D2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981200"/>
            <a:ext cx="2674620" cy="4226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300">
                <a:solidFill>
                  <a:schemeClr val="bg1"/>
                </a:solidFill>
              </a:defRPr>
            </a:lvl1pPr>
            <a:lvl2pPr marL="457182" indent="0">
              <a:buNone/>
              <a:defRPr sz="2900"/>
            </a:lvl2pPr>
            <a:lvl3pPr marL="914367" indent="0">
              <a:buNone/>
              <a:defRPr sz="2400"/>
            </a:lvl3pPr>
            <a:lvl4pPr marL="1371549" indent="0">
              <a:buNone/>
              <a:defRPr sz="2000"/>
            </a:lvl4pPr>
            <a:lvl5pPr marL="1828733" indent="0">
              <a:buNone/>
              <a:defRPr sz="2000"/>
            </a:lvl5pPr>
            <a:lvl6pPr marL="2285915" indent="0">
              <a:buNone/>
              <a:defRPr sz="2000"/>
            </a:lvl6pPr>
            <a:lvl7pPr marL="2743100" indent="0">
              <a:buNone/>
              <a:defRPr sz="2000"/>
            </a:lvl7pPr>
            <a:lvl8pPr marL="3200282" indent="0">
              <a:buNone/>
              <a:defRPr sz="2000"/>
            </a:lvl8pPr>
            <a:lvl9pPr marL="3657466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1" y="330200"/>
            <a:ext cx="6521955" cy="35661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7" y="2425842"/>
            <a:ext cx="6542535" cy="1920929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88696"/>
            <a:ext cx="6172200" cy="1809496"/>
          </a:xfrm>
          <a:prstGeom prst="rect">
            <a:avLst/>
          </a:prstGeom>
        </p:spPr>
        <p:txBody>
          <a:bodyPr vert="horz" lIns="91437" tIns="45718" rIns="91437" bIns="4571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8" y="9028021"/>
            <a:ext cx="2840018" cy="527403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9B9C9C9-44CB-4F32-895C-1D2799E6C057}" type="datetimeFigureOut">
              <a:rPr lang="ru-RU" smtClean="0"/>
              <a:t>21.04.2025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34" y="9028021"/>
            <a:ext cx="2840018" cy="527403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25" y="9028021"/>
            <a:ext cx="871373" cy="527403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8490F87-0433-4C23-BB69-1E21E210D2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7" y="3864566"/>
            <a:ext cx="5556248" cy="4984339"/>
          </a:xfrm>
          <a:prstGeom prst="rect">
            <a:avLst/>
          </a:prstGeom>
        </p:spPr>
        <p:txBody>
          <a:bodyPr vert="horz" lIns="91437" tIns="45718" rIns="91437" bIns="4571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367" rtl="0" eaLnBrk="1" latinLnBrk="0" hangingPunct="1">
        <a:spcBef>
          <a:spcPct val="0"/>
        </a:spcBef>
        <a:buNone/>
        <a:defRPr sz="45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11" indent="-274311" algn="l" defTabSz="91436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43" indent="-274311" algn="l" defTabSz="91436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32" indent="-228592" algn="l" defTabSz="91436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2959" indent="-228592" algn="l" defTabSz="91436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986" indent="-228592" algn="l" defTabSz="91436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15" indent="-228592" algn="l" defTabSz="914367" rtl="0" eaLnBrk="1" latinLnBrk="0" hangingPunct="1">
        <a:spcBef>
          <a:spcPts val="385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044" indent="-228592" algn="l" defTabSz="914367" rtl="0" eaLnBrk="1" latinLnBrk="0" hangingPunct="1">
        <a:spcBef>
          <a:spcPts val="385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071" indent="-228592" algn="l" defTabSz="914367" rtl="0" eaLnBrk="1" latinLnBrk="0" hangingPunct="1">
        <a:spcBef>
          <a:spcPts val="385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100" indent="-228592" algn="l" defTabSz="914367" rtl="0" eaLnBrk="1" latinLnBrk="0" hangingPunct="1">
        <a:spcBef>
          <a:spcPts val="385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7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9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3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15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0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2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66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163142" y="1777084"/>
            <a:ext cx="360990" cy="938714"/>
          </a:xfrm>
          <a:prstGeom prst="rect">
            <a:avLst/>
          </a:prstGeom>
          <a:noFill/>
        </p:spPr>
        <p:txBody>
          <a:bodyPr wrap="none" lIns="91437" tIns="45718" rIns="91437" bIns="45718">
            <a:spAutoFit/>
          </a:bodyPr>
          <a:lstStyle/>
          <a:p>
            <a:pPr algn="ctr"/>
            <a:r>
              <a:rPr lang="ru-RU" sz="5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8DCC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2940" y="5457056"/>
            <a:ext cx="184725" cy="369328"/>
          </a:xfrm>
          <a:prstGeom prst="rect">
            <a:avLst/>
          </a:prstGeom>
          <a:noFill/>
        </p:spPr>
        <p:txBody>
          <a:bodyPr wrap="none" lIns="91437" tIns="45718" rIns="91437" bIns="45718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663370"/>
              </p:ext>
            </p:extLst>
          </p:nvPr>
        </p:nvGraphicFramePr>
        <p:xfrm>
          <a:off x="144344" y="1849005"/>
          <a:ext cx="6569312" cy="7793493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447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3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3151"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1D37A7"/>
                          </a:solidFill>
                          <a:effectLst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</a:rPr>
                        <a:t>№</a:t>
                      </a:r>
                      <a:endParaRPr lang="en-US" sz="1050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n/n</a:t>
                      </a:r>
                      <a:endParaRPr lang="ru-RU" sz="1050" dirty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Название</a:t>
                      </a:r>
                      <a:r>
                        <a:rPr lang="ru-RU" sz="105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программы</a:t>
                      </a:r>
                      <a:endParaRPr lang="ru-RU" sz="1050" dirty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Возраст</a:t>
                      </a:r>
                      <a:r>
                        <a:rPr lang="ru-RU" sz="1050" baseline="0" dirty="0" smtClean="0">
                          <a:solidFill>
                            <a:srgbClr val="1D37A7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детей</a:t>
                      </a:r>
                      <a:endParaRPr lang="ru-RU" sz="1050" dirty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Педагог</a:t>
                      </a:r>
                    </a:p>
                  </a:txBody>
                  <a:tcPr marL="57100" marR="57100" marT="0" marB="0">
                    <a:lnL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Телефон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n w="1905"/>
                          <a:solidFill>
                            <a:srgbClr val="8E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dirty="0" smtClean="0">
                          <a:ln w="1905"/>
                          <a:solidFill>
                            <a:srgbClr val="8E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Техническая  направленность</a:t>
                      </a: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i="0" dirty="0" smtClean="0">
                        <a:ln w="1905"/>
                        <a:solidFill>
                          <a:srgbClr val="8E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</a:rPr>
                        <a:t>1.</a:t>
                      </a:r>
                      <a:endParaRPr lang="ru-RU" sz="1050" dirty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«Программирование 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в  </a:t>
                      </a:r>
                      <a:r>
                        <a:rPr lang="en-US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Scratch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9 - 14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Гукепшокова</a:t>
                      </a:r>
                      <a:r>
                        <a:rPr lang="ru-RU" sz="105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Р.Л.</a:t>
                      </a: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89287153233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</a:rPr>
                        <a:t>2.</a:t>
                      </a:r>
                      <a:endParaRPr lang="ru-RU" sz="1050" dirty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«Компьютерные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 технологии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10 - 14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Гукепшокова</a:t>
                      </a:r>
                      <a:r>
                        <a:rPr lang="ru-RU" sz="1050" b="1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Р.Л.</a:t>
                      </a: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89287153233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</a:rPr>
                        <a:t>    3.</a:t>
                      </a:r>
                      <a:endParaRPr lang="ru-RU" sz="1050" dirty="0" smtClean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«Технический  английский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10 - 14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Карданова</a:t>
                      </a:r>
                      <a:r>
                        <a:rPr lang="ru-RU" sz="105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З.Х.</a:t>
                      </a:r>
                      <a:endParaRPr lang="ru-RU" sz="1050" b="1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89887238304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indent="0" algn="ctr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</a:rPr>
                        <a:t>4.</a:t>
                      </a:r>
                      <a:endParaRPr lang="ru-RU" sz="1050" dirty="0" smtClean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«Мультипликация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»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7 - 10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Закураева</a:t>
                      </a:r>
                      <a:r>
                        <a:rPr lang="ru-RU" sz="1050" b="1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З.З.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89626491671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indent="0" algn="ctr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</a:rPr>
                        <a:t>5.</a:t>
                      </a:r>
                      <a:endParaRPr lang="ru-RU" sz="1050" dirty="0" smtClean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«Конструирование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»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13 - 15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baseline="0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Шетова</a:t>
                      </a:r>
                      <a:r>
                        <a:rPr lang="ru-RU" sz="1050" b="1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А.Х.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89287155338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marL="0" marR="0" indent="0" algn="ctr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</a:rPr>
                        <a:t>6.</a:t>
                      </a:r>
                      <a:endParaRPr lang="ru-RU" sz="1050" dirty="0" smtClean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«Робототехника»</a:t>
                      </a:r>
                      <a:r>
                        <a:rPr lang="ru-RU" sz="1100" b="1" dirty="0">
                          <a:solidFill>
                            <a:srgbClr val="1D37A7"/>
                          </a:solidFill>
                          <a:effectLst/>
                        </a:rPr>
                        <a:t>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10 -12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Готыжева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И.А.</a:t>
                      </a:r>
                      <a:endParaRPr lang="ru-RU" sz="1050" b="1" kern="1200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89674165659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</a:t>
                      </a:r>
                      <a:endParaRPr lang="ru-RU" sz="1050" dirty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</a:t>
                      </a:r>
                      <a:r>
                        <a:rPr lang="ru-RU" sz="1100" b="1" dirty="0" err="1" smtClean="0">
                          <a:solidFill>
                            <a:srgbClr val="1D37A7"/>
                          </a:solidFill>
                          <a:effectLst/>
                        </a:rPr>
                        <a:t>Роботенок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</a:t>
                      </a:r>
                      <a:r>
                        <a:rPr lang="ru-RU" sz="1100" b="1" dirty="0">
                          <a:solidFill>
                            <a:srgbClr val="1D37A7"/>
                          </a:solidFill>
                          <a:effectLst/>
                        </a:rPr>
                        <a:t>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6 - 9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Готыжева</a:t>
                      </a:r>
                      <a:r>
                        <a:rPr lang="ru-RU" sz="1050" b="1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И.А.</a:t>
                      </a:r>
                      <a:endParaRPr lang="ru-RU" sz="1050" b="1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89674165659</a:t>
                      </a:r>
                      <a:endParaRPr lang="ru-RU" sz="1000" b="1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15820184"/>
                  </a:ext>
                </a:extLst>
              </a:tr>
              <a:tr h="209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rgbClr val="8E0000"/>
                          </a:solidFill>
                          <a:effectLst/>
                        </a:rPr>
                        <a:t>Естественно-научная  направленность</a:t>
                      </a:r>
                      <a:endParaRPr lang="ru-RU" sz="1200" b="1" i="0" dirty="0" smtClean="0">
                        <a:ln w="1905"/>
                        <a:solidFill>
                          <a:srgbClr val="8E0000"/>
                        </a:solidFill>
                        <a:effectLst>
                          <a:glow rad="63500">
                            <a:schemeClr val="bg1"/>
                          </a:glow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dirty="0" smtClean="0">
                        <a:ln w="1905"/>
                        <a:solidFill>
                          <a:srgbClr val="8E0000"/>
                        </a:solidFill>
                        <a:effectLst>
                          <a:glow rad="63500">
                            <a:schemeClr val="bg1"/>
                          </a:glow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marL="0" marR="0" indent="0" algn="ctr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endParaRPr lang="ru-RU" sz="1050" dirty="0" smtClean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«Юный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 биолог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8 - 10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Ерижокова</a:t>
                      </a:r>
                      <a:r>
                        <a:rPr lang="ru-RU" sz="105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С.Б.</a:t>
                      </a: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89094928873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marL="0" marR="0" indent="0" algn="ctr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</a:t>
                      </a:r>
                      <a:endParaRPr lang="ru-RU" sz="1050" dirty="0" smtClean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smtClean="0">
                          <a:solidFill>
                            <a:srgbClr val="1D37A7"/>
                          </a:solidFill>
                          <a:effectLst/>
                        </a:rPr>
                        <a:t>«Экомир»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11 - 13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Ерижокова</a:t>
                      </a:r>
                      <a:r>
                        <a:rPr lang="ru-RU" sz="105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С.Б.</a:t>
                      </a: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89094928873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  <a:endParaRPr lang="ru-RU" sz="1050" dirty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smtClean="0">
                          <a:solidFill>
                            <a:srgbClr val="1D37A7"/>
                          </a:solidFill>
                          <a:effectLst/>
                        </a:rPr>
                        <a:t> «Занимательная </a:t>
                      </a:r>
                      <a:r>
                        <a:rPr lang="ru-RU" sz="1100" b="1" baseline="0" smtClean="0">
                          <a:solidFill>
                            <a:srgbClr val="1D37A7"/>
                          </a:solidFill>
                          <a:effectLst/>
                        </a:rPr>
                        <a:t> анатомия</a:t>
                      </a:r>
                      <a:r>
                        <a:rPr lang="ru-RU" sz="1100" b="1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14 - 1</a:t>
                      </a:r>
                      <a:r>
                        <a:rPr lang="ru-RU" sz="1050" b="1" kern="1200" baseline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Ерижокова</a:t>
                      </a:r>
                      <a:r>
                        <a:rPr lang="ru-RU" sz="105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С.Б.</a:t>
                      </a: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89094928873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</a:rPr>
                        <a:t>11.</a:t>
                      </a:r>
                      <a:endParaRPr lang="ru-RU" sz="1050" dirty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«Астрономия»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10 - 1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err="1" smtClean="0">
                          <a:solidFill>
                            <a:srgbClr val="1D37A7"/>
                          </a:solidFill>
                        </a:rPr>
                        <a:t>Готыжева</a:t>
                      </a:r>
                      <a:r>
                        <a:rPr lang="ru-RU" sz="1050" b="1" baseline="0" dirty="0" smtClean="0">
                          <a:solidFill>
                            <a:srgbClr val="1D37A7"/>
                          </a:solidFill>
                        </a:rPr>
                        <a:t>  И.А.</a:t>
                      </a:r>
                      <a:endParaRPr lang="ru-RU" sz="1050" b="1" dirty="0" smtClean="0">
                        <a:solidFill>
                          <a:srgbClr val="1D37A7"/>
                        </a:solidFill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</a:rPr>
                        <a:t>89289139705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8E0000"/>
                          </a:solidFill>
                          <a:effectLst/>
                        </a:rPr>
                        <a:t>                             </a:t>
                      </a:r>
                      <a:r>
                        <a:rPr lang="ru-RU" sz="1200" b="1" dirty="0" smtClean="0">
                          <a:solidFill>
                            <a:srgbClr val="8E0000"/>
                          </a:solidFill>
                          <a:effectLst/>
                        </a:rPr>
                        <a:t>Физкультурно-спортивная</a:t>
                      </a:r>
                      <a:r>
                        <a:rPr lang="ru-RU" sz="1200" b="1" baseline="0" dirty="0" smtClean="0">
                          <a:solidFill>
                            <a:srgbClr val="8E0000"/>
                          </a:solidFill>
                          <a:effectLst/>
                        </a:rPr>
                        <a:t>  </a:t>
                      </a:r>
                      <a:r>
                        <a:rPr lang="ru-RU" sz="1200" b="1" dirty="0" smtClean="0">
                          <a:solidFill>
                            <a:srgbClr val="8E0000"/>
                          </a:solidFill>
                          <a:effectLst/>
                        </a:rPr>
                        <a:t>направленность</a:t>
                      </a:r>
                      <a:endParaRPr lang="ru-RU" sz="1200" b="1" dirty="0" smtClean="0">
                        <a:solidFill>
                          <a:srgbClr val="8E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rgbClr val="8E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151"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12.</a:t>
                      </a: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«Шахматный  гений»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</a:t>
                      </a: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- 14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Закураева</a:t>
                      </a:r>
                      <a:r>
                        <a:rPr lang="ru-RU" sz="1050" b="1" kern="1200" baseline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З.З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89626491671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013"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57100" marR="5710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rgbClr val="8E0000"/>
                          </a:solidFill>
                          <a:effectLst/>
                        </a:rPr>
                        <a:t>Социально-гуманитарная</a:t>
                      </a:r>
                      <a:r>
                        <a:rPr lang="ru-RU" sz="1200" b="1" i="0" baseline="0" dirty="0" smtClean="0">
                          <a:solidFill>
                            <a:srgbClr val="8E0000"/>
                          </a:solidFill>
                          <a:effectLst/>
                        </a:rPr>
                        <a:t>  </a:t>
                      </a:r>
                      <a:r>
                        <a:rPr lang="ru-RU" sz="1200" b="1" i="0" dirty="0" smtClean="0">
                          <a:solidFill>
                            <a:srgbClr val="8E0000"/>
                          </a:solidFill>
                          <a:effectLst/>
                        </a:rPr>
                        <a:t>направленность</a:t>
                      </a:r>
                      <a:endParaRPr lang="ru-RU" sz="1200" b="1" i="0" dirty="0" smtClean="0">
                        <a:solidFill>
                          <a:srgbClr val="8E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dirty="0" smtClean="0">
                        <a:solidFill>
                          <a:srgbClr val="8E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marL="0" marR="0" indent="0" algn="ctr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</a:rPr>
                        <a:t>13.</a:t>
                      </a:r>
                      <a:endParaRPr lang="ru-RU" sz="1050" dirty="0" smtClean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«Я-волонтер»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14 - 18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kern="1200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Тлизамова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Л.В.</a:t>
                      </a:r>
                      <a:endParaRPr lang="ru-RU" sz="1050" b="1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89286916511</a:t>
                      </a:r>
                      <a:endParaRPr lang="ru-RU" sz="1000" b="1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marL="0" marR="0" indent="0" algn="ctr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</a:rPr>
                        <a:t>14.</a:t>
                      </a:r>
                      <a:endParaRPr lang="ru-RU" sz="1050" dirty="0" smtClean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</a:rPr>
                        <a:t>«Юнармеец»</a:t>
                      </a: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</a:t>
                      </a:r>
                      <a:r>
                        <a:rPr lang="ru-RU" sz="1050" b="1" kern="120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- 17</a:t>
                      </a:r>
                      <a:r>
                        <a:rPr lang="ru-RU" sz="1050" b="1" kern="1200" baseline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kern="1200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Кажарова</a:t>
                      </a:r>
                      <a:r>
                        <a:rPr lang="ru-RU" sz="1050" b="0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М.А.</a:t>
                      </a:r>
                      <a:endParaRPr lang="ru-RU" sz="1050" b="1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89287236420</a:t>
                      </a:r>
                      <a:endParaRPr lang="ru-RU" sz="1000" b="1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marL="0" marR="0" indent="0" algn="ctr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</a:rPr>
                        <a:t>15.</a:t>
                      </a:r>
                      <a:endParaRPr lang="ru-RU" sz="1050" dirty="0" smtClean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1D37A7"/>
                          </a:solidFill>
                        </a:rPr>
                        <a:t>«Основы  проектирования»</a:t>
                      </a:r>
                      <a:endParaRPr lang="ru-RU" sz="1100" b="1" dirty="0">
                        <a:solidFill>
                          <a:srgbClr val="1D37A7"/>
                        </a:solidFill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13- 17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err="1" smtClean="0">
                          <a:solidFill>
                            <a:srgbClr val="1D37A7"/>
                          </a:solidFill>
                        </a:rPr>
                        <a:t>Кажарова</a:t>
                      </a:r>
                      <a:r>
                        <a:rPr lang="ru-RU" sz="1050" b="1" baseline="0" dirty="0" smtClean="0">
                          <a:solidFill>
                            <a:srgbClr val="1D37A7"/>
                          </a:solidFill>
                        </a:rPr>
                        <a:t> М.А.</a:t>
                      </a:r>
                      <a:endParaRPr lang="ru-RU" sz="1050" b="1" dirty="0" smtClean="0">
                        <a:solidFill>
                          <a:srgbClr val="1D37A7"/>
                        </a:solidFill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</a:rPr>
                        <a:t>89287236420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16.</a:t>
                      </a:r>
                      <a:endParaRPr lang="ru-RU" sz="1050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«Безопасность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 дорожного  движения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7 - 10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kern="1200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Тлугачева</a:t>
                      </a:r>
                      <a:r>
                        <a:rPr lang="ru-RU" sz="1050" b="0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И.Р.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89386948801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</a:rPr>
                        <a:t>17.</a:t>
                      </a:r>
                      <a:endParaRPr lang="ru-RU" sz="1050" dirty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«Здоровый 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образ  жизни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7 - 10</a:t>
                      </a:r>
                      <a:r>
                        <a:rPr lang="ru-RU" sz="105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5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kern="1200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Тлугачева</a:t>
                      </a:r>
                      <a:r>
                        <a:rPr lang="ru-RU" sz="1050" b="0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И.Р.</a:t>
                      </a:r>
                      <a:endParaRPr lang="ru-RU" sz="1050" b="1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89386948801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4037"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</a:rPr>
                        <a:t>  </a:t>
                      </a:r>
                      <a:r>
                        <a:rPr lang="ru-RU" sz="1050" baseline="0" dirty="0" smtClean="0">
                          <a:solidFill>
                            <a:srgbClr val="1D37A7"/>
                          </a:solidFill>
                          <a:effectLst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1D37A7"/>
                          </a:solidFill>
                          <a:effectLst/>
                        </a:rPr>
                        <a:t>18.</a:t>
                      </a:r>
                      <a:endParaRPr lang="ru-RU" sz="1050" dirty="0" smtClean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«Песочная 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сказка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6 - 8</a:t>
                      </a:r>
                      <a:r>
                        <a:rPr lang="ru-RU" sz="1050" b="1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л</a:t>
                      </a:r>
                      <a:r>
                        <a:rPr lang="ru-RU" sz="105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ет</a:t>
                      </a: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Тлугачева</a:t>
                      </a:r>
                      <a:r>
                        <a:rPr lang="ru-RU" sz="1050" b="0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И.Р.</a:t>
                      </a: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89386948801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9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8E0000"/>
                          </a:solidFill>
                          <a:effectLst/>
                        </a:rPr>
                        <a:t>Художественная  направленность</a:t>
                      </a:r>
                      <a:endParaRPr lang="ru-RU" sz="1200" b="1" dirty="0" smtClean="0">
                        <a:solidFill>
                          <a:srgbClr val="8E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rgbClr val="8E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4429">
                <a:tc>
                  <a:txBody>
                    <a:bodyPr/>
                    <a:lstStyle/>
                    <a:p>
                      <a:pPr marL="0" marR="0" indent="0" algn="ctr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19.</a:t>
                      </a:r>
                      <a:endParaRPr lang="ru-RU" sz="1000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«Краски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 детства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8 - </a:t>
                      </a:r>
                      <a:r>
                        <a:rPr lang="ru-RU" sz="100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10лет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Хаджиева</a:t>
                      </a:r>
                      <a:r>
                        <a:rPr lang="ru-RU" sz="1000" b="0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М.</a:t>
                      </a:r>
                      <a:r>
                        <a:rPr lang="ru-RU" sz="1000" b="0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89289101701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  20.</a:t>
                      </a: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«Вокальная 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студия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6 - 17</a:t>
                      </a:r>
                      <a:r>
                        <a:rPr lang="ru-RU" sz="100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Канукова</a:t>
                      </a: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К. А.</a:t>
                      </a: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89287206580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</a:t>
                      </a:r>
                      <a:endParaRPr lang="ru-RU" sz="1000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«Волшебный 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бисер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6 - 12</a:t>
                      </a:r>
                      <a:r>
                        <a:rPr lang="ru-RU" sz="100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Магомедова</a:t>
                      </a:r>
                      <a:r>
                        <a:rPr lang="ru-RU" sz="1000" b="0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Т.А.</a:t>
                      </a:r>
                      <a:endParaRPr lang="ru-RU" sz="1000" b="1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89286943599</a:t>
                      </a:r>
                      <a:endParaRPr lang="ru-RU" sz="1000" b="1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</a:t>
                      </a:r>
                      <a:endParaRPr lang="ru-RU" sz="1000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«Юная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 мастерица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7 - 15</a:t>
                      </a:r>
                      <a:r>
                        <a:rPr lang="ru-RU" sz="100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Магомедова</a:t>
                      </a:r>
                      <a:r>
                        <a:rPr lang="en-US" sz="1000" b="0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Т.А.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89286943599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1D37A7"/>
                          </a:solidFill>
                          <a:latin typeface="+mn-lt"/>
                          <a:cs typeface="Times New Roman" pitchFamily="18" charset="0"/>
                        </a:rPr>
                        <a:t>23.</a:t>
                      </a:r>
                      <a:endParaRPr lang="ru-RU" sz="1000" dirty="0">
                        <a:solidFill>
                          <a:srgbClr val="1D37A7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«Чудеса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 природы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6 - 10</a:t>
                      </a:r>
                      <a:r>
                        <a:rPr lang="ru-RU" sz="100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Шокуева</a:t>
                      </a: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Р.Н.</a:t>
                      </a:r>
                      <a:endParaRPr lang="ru-RU" sz="1000" b="1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89287107156</a:t>
                      </a:r>
                      <a:endParaRPr lang="ru-RU" sz="1000" b="1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1D37A7"/>
                          </a:solidFill>
                          <a:latin typeface="+mn-lt"/>
                          <a:cs typeface="+mn-cs"/>
                        </a:rPr>
                        <a:t>24.</a:t>
                      </a:r>
                      <a:endParaRPr lang="ru-RU" sz="1000" dirty="0">
                        <a:solidFill>
                          <a:srgbClr val="1D37A7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«Творческая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 мастерская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 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6 - 10</a:t>
                      </a:r>
                      <a:r>
                        <a:rPr lang="ru-RU" sz="100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Шокуева</a:t>
                      </a: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Р.Н.</a:t>
                      </a: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89287107156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</a:rPr>
                        <a:t>25.</a:t>
                      </a:r>
                      <a:endParaRPr lang="ru-RU" sz="1000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«Кройка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 и  шитье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10 - 14</a:t>
                      </a:r>
                      <a:r>
                        <a:rPr lang="ru-RU" sz="100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Казанова</a:t>
                      </a:r>
                      <a:r>
                        <a:rPr lang="ru-RU" sz="1000" b="0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Л.М.</a:t>
                      </a:r>
                      <a:endParaRPr lang="ru-RU" sz="1000" b="1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89287228135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26.</a:t>
                      </a:r>
                      <a:endParaRPr lang="ru-RU" sz="1000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«Швейное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 волшебство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10 - 14</a:t>
                      </a:r>
                      <a:r>
                        <a:rPr lang="ru-RU" sz="100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Казанова</a:t>
                      </a:r>
                      <a:r>
                        <a:rPr lang="ru-RU" sz="1000" b="0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Л.М.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89287228135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74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</a:rPr>
                        <a:t>27.</a:t>
                      </a:r>
                      <a:endParaRPr lang="ru-RU" sz="1000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«Современная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 аппликация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7 - 11</a:t>
                      </a:r>
                      <a:r>
                        <a:rPr lang="ru-RU" sz="100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Кейтукова</a:t>
                      </a:r>
                      <a:r>
                        <a:rPr lang="ru-RU" sz="1000" b="1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И.Н.</a:t>
                      </a: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89287228135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28.</a:t>
                      </a:r>
                      <a:endParaRPr lang="ru-RU" sz="1000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«Декоративно-прикладное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 творчество.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Смешанные   техники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7 - 11</a:t>
                      </a:r>
                      <a:r>
                        <a:rPr lang="ru-RU" sz="100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Кейтукова</a:t>
                      </a:r>
                      <a:r>
                        <a:rPr lang="ru-RU" sz="1000" b="1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И.Н.</a:t>
                      </a: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89287228135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342746"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  29.</a:t>
                      </a: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«М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узыка- </a:t>
                      </a:r>
                      <a:r>
                        <a:rPr lang="ru-RU" sz="1100" b="1" baseline="0" smtClean="0">
                          <a:solidFill>
                            <a:srgbClr val="1D37A7"/>
                          </a:solidFill>
                          <a:effectLst/>
                        </a:rPr>
                        <a:t>дыхание жизни</a:t>
                      </a:r>
                      <a:r>
                        <a:rPr lang="ru-RU" sz="1100" b="1" smtClean="0">
                          <a:solidFill>
                            <a:srgbClr val="1D37A7"/>
                          </a:solidFill>
                          <a:effectLst/>
                        </a:rPr>
                        <a:t>»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7 - 14</a:t>
                      </a:r>
                      <a:r>
                        <a:rPr lang="ru-RU" sz="100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Канукова</a:t>
                      </a: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К. А.</a:t>
                      </a: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89380161019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  30.</a:t>
                      </a: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«Вдохновение»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7 - 12</a:t>
                      </a:r>
                      <a:r>
                        <a:rPr lang="ru-RU" sz="100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err="1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Кейтукова</a:t>
                      </a:r>
                      <a:r>
                        <a:rPr lang="ru-RU" sz="1000" b="1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И.Н.</a:t>
                      </a: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89287228135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88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31.</a:t>
                      </a:r>
                      <a:endParaRPr lang="ru-RU" sz="1000" dirty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«Золотая</a:t>
                      </a:r>
                      <a:r>
                        <a:rPr lang="ru-RU" sz="1100" b="1" baseline="0" dirty="0" smtClean="0">
                          <a:solidFill>
                            <a:srgbClr val="1D37A7"/>
                          </a:solidFill>
                          <a:effectLst/>
                        </a:rPr>
                        <a:t>  игла</a:t>
                      </a:r>
                      <a:r>
                        <a:rPr lang="ru-RU" sz="1100" b="1" dirty="0" smtClean="0">
                          <a:solidFill>
                            <a:srgbClr val="1D37A7"/>
                          </a:solidFill>
                          <a:effectLst/>
                        </a:rPr>
                        <a:t>» </a:t>
                      </a:r>
                      <a:endParaRPr lang="ru-RU" sz="1100" b="1" i="1" dirty="0" smtClean="0">
                        <a:ln w="1905"/>
                        <a:solidFill>
                          <a:srgbClr val="1D37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8 - 14</a:t>
                      </a:r>
                      <a:r>
                        <a:rPr lang="ru-RU" sz="1000" b="1" kern="1200" baseline="0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лет</a:t>
                      </a:r>
                      <a:endParaRPr lang="ru-RU" sz="1000" b="1" dirty="0" smtClean="0">
                        <a:solidFill>
                          <a:srgbClr val="1D37A7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57100" marR="5710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Магомедова Т.А.</a:t>
                      </a:r>
                    </a:p>
                  </a:txBody>
                  <a:tcPr marL="57100" marR="57100" marT="0" marB="0">
                    <a:lnR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1D37A7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89286943599</a:t>
                      </a:r>
                    </a:p>
                  </a:txBody>
                  <a:tcPr marL="57100" marR="57100" marT="0" marB="0">
                    <a:lnL w="31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753764" y="568807"/>
            <a:ext cx="45677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n w="1905"/>
                <a:solidFill>
                  <a:srgbClr val="8E0000"/>
                </a:solidFill>
                <a:effectLst>
                  <a:glow rad="63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ЦЕНТР  ДЕТСКОГО  ТВОРЧЕСТВА  </a:t>
            </a:r>
          </a:p>
          <a:p>
            <a:pPr algn="ctr"/>
            <a:r>
              <a:rPr lang="ru-RU" sz="1600" b="1" dirty="0" err="1" smtClean="0">
                <a:ln w="1905"/>
                <a:solidFill>
                  <a:srgbClr val="8E0000"/>
                </a:solidFill>
                <a:effectLst>
                  <a:glow rad="63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г.о</a:t>
            </a:r>
            <a:r>
              <a:rPr lang="ru-RU" sz="1600" b="1" dirty="0" smtClean="0">
                <a:ln w="1905"/>
                <a:solidFill>
                  <a:srgbClr val="8E0000"/>
                </a:solidFill>
                <a:effectLst>
                  <a:glow rad="63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. БАКСАН  </a:t>
            </a:r>
          </a:p>
          <a:p>
            <a:pPr algn="ctr"/>
            <a:r>
              <a:rPr lang="ru-RU" sz="1600" b="1" dirty="0" smtClean="0">
                <a:ln w="1905"/>
                <a:solidFill>
                  <a:srgbClr val="8E0000"/>
                </a:solidFill>
                <a:effectLst>
                  <a:glow rad="63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ПРИГЛАШАЕТ  ДЕТЕЙ  И  ПОДРОСТКОВ  </a:t>
            </a:r>
          </a:p>
          <a:p>
            <a:pPr algn="ctr"/>
            <a:r>
              <a:rPr lang="ru-RU" sz="1600" b="1" dirty="0" smtClean="0">
                <a:ln w="1905"/>
                <a:solidFill>
                  <a:srgbClr val="8E0000"/>
                </a:solidFill>
                <a:effectLst>
                  <a:glow rad="63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НА 2024-2025 УЧЕБНЫЙ  ГОД</a:t>
            </a:r>
            <a:endParaRPr lang="ru-RU" sz="1600" b="1" dirty="0">
              <a:ln w="1905"/>
              <a:solidFill>
                <a:srgbClr val="8E0000"/>
              </a:solidFill>
              <a:effectLst>
                <a:glow rad="63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pic>
        <p:nvPicPr>
          <p:cNvPr id="1026" name="Picture 2" descr="C:\Users\Lenovo\Desktop\КАРТИНКИ\IMG-20240505-WA004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53" y="415186"/>
            <a:ext cx="1018655" cy="101865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enovo\Desktop\VK - ЦДТ г.о. Бакс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654" y="505921"/>
            <a:ext cx="787320" cy="99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enovo\Desktop\qr_tmp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27" t="24473" r="11466" b="23749"/>
          <a:stretch/>
        </p:blipFill>
        <p:spPr bwMode="auto">
          <a:xfrm>
            <a:off x="5005980" y="505922"/>
            <a:ext cx="772402" cy="100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36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5309</TotalTime>
  <Words>476</Words>
  <Application>Microsoft Office PowerPoint</Application>
  <PresentationFormat>Лист A4 (210x297 мм)</PresentationFormat>
  <Paragraphs>173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Calibri</vt:lpstr>
      <vt:lpstr>Cambria</vt:lpstr>
      <vt:lpstr>Symbol</vt:lpstr>
      <vt:lpstr>Times New Roman</vt:lpstr>
      <vt:lpstr>Волна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318</cp:revision>
  <cp:lastPrinted>2024-07-22T11:30:41Z</cp:lastPrinted>
  <dcterms:created xsi:type="dcterms:W3CDTF">2022-08-16T10:26:20Z</dcterms:created>
  <dcterms:modified xsi:type="dcterms:W3CDTF">2025-04-21T12:32:44Z</dcterms:modified>
</cp:coreProperties>
</file>